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5196" y="-180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1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6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8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6137E-F94A-4CDB-94EE-251BFADC377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87247-15A8-412D-93AA-3DF3AF2C5D8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s_Documents_Boulot\Boulot\Recherche\Subventions\ANR\2011\ARROW\Site web\label ANR bleu CM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1" y="38614174"/>
            <a:ext cx="36004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es_Documents_Boulot\Boulot\Recherche\Subventions\ANR\2011\ARROW\Site web\logos ARROW\logo_ARROW_sh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3" y="623985"/>
            <a:ext cx="15438933" cy="52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ccif.cci63.net/gfx/logos/viame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47" y="39084250"/>
            <a:ext cx="981854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pbs.twimg.com/profile_images/2602803712/kym260p1nrz8bj0iekwc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12" y="38902206"/>
            <a:ext cx="3775291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alcid.org/images/re-769-gion-logo-compact-rpd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005" y="38614174"/>
            <a:ext cx="635059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22363" y="10747078"/>
            <a:ext cx="29164632" cy="4752528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77800" cap="rnd" cmpd="sng">
            <a:solidFill>
              <a:schemeClr val="accent1"/>
            </a:solidFill>
          </a:ln>
          <a:effectLst>
            <a:softEdge rad="127000"/>
          </a:effectLst>
        </p:spPr>
        <p:txBody>
          <a:bodyPr vert="horz" lIns="295232" tIns="147616" rIns="295232" bIns="147616" rtlCol="0" anchor="ctr">
            <a:noAutofit/>
          </a:bodyPr>
          <a:lstStyle/>
          <a:p>
            <a:pPr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5400" b="1" dirty="0" smtClean="0"/>
              <a:t>Objectives:</a:t>
            </a:r>
            <a:r>
              <a:rPr lang="en-US" sz="5400" dirty="0" smtClean="0"/>
              <a:t> to de</a:t>
            </a:r>
            <a:r>
              <a:rPr lang="en-GB" sz="5400" dirty="0" smtClean="0"/>
              <a:t>sign </a:t>
            </a:r>
            <a:r>
              <a:rPr lang="en-GB" sz="5400" dirty="0"/>
              <a:t>and </a:t>
            </a:r>
            <a:r>
              <a:rPr lang="en-GB" sz="5400" dirty="0" smtClean="0"/>
              <a:t>to build industrial robots </a:t>
            </a:r>
            <a:r>
              <a:rPr lang="en-GB" sz="5400" dirty="0"/>
              <a:t>that are able to reach </a:t>
            </a:r>
            <a:r>
              <a:rPr lang="en-GB" sz="5400" b="1" dirty="0"/>
              <a:t>20g</a:t>
            </a:r>
            <a:r>
              <a:rPr lang="en-GB" sz="5400" dirty="0"/>
              <a:t> </a:t>
            </a:r>
            <a:r>
              <a:rPr lang="en-GB" sz="5400" b="1" dirty="0"/>
              <a:t>of acceleration</a:t>
            </a:r>
            <a:r>
              <a:rPr lang="en-GB" sz="5400" dirty="0"/>
              <a:t> with an </a:t>
            </a:r>
            <a:r>
              <a:rPr lang="en-GB" sz="5400" dirty="0" smtClean="0"/>
              <a:t>absolute </a:t>
            </a:r>
            <a:r>
              <a:rPr lang="en-GB" sz="5400" b="1" dirty="0"/>
              <a:t>accuracy of</a:t>
            </a:r>
            <a:r>
              <a:rPr lang="en-GB" sz="5400" dirty="0"/>
              <a:t> </a:t>
            </a:r>
            <a:r>
              <a:rPr lang="en-GB" sz="5400" b="1" dirty="0"/>
              <a:t>20µm</a:t>
            </a:r>
            <a:r>
              <a:rPr lang="en-GB" sz="5400" dirty="0"/>
              <a:t> in a </a:t>
            </a:r>
            <a:r>
              <a:rPr lang="en-GB" sz="5400" b="1" dirty="0" smtClean="0"/>
              <a:t>1m large workspace</a:t>
            </a:r>
            <a:r>
              <a:rPr lang="en-GB" sz="5400" dirty="0" smtClean="0"/>
              <a:t>.</a:t>
            </a:r>
          </a:p>
          <a:p>
            <a:pPr algn="just">
              <a:tabLst>
                <a:tab pos="5562600" algn="l"/>
              </a:tabLst>
            </a:pPr>
            <a:r>
              <a:rPr lang="en-GB" sz="5400" b="1" dirty="0" smtClean="0">
                <a:ea typeface="+mj-ea"/>
                <a:cs typeface="Times New Roman" pitchFamily="18" charset="0"/>
              </a:rPr>
              <a:t>Two Research Axes: </a:t>
            </a:r>
            <a:r>
              <a:rPr lang="en-GB" sz="5400" dirty="0" smtClean="0">
                <a:ea typeface="+mj-ea"/>
                <a:cs typeface="Times New Roman" pitchFamily="18" charset="0"/>
              </a:rPr>
              <a:t>robot design and advanced control </a:t>
            </a:r>
          </a:p>
          <a:p>
            <a:pPr algn="just">
              <a:spcAft>
                <a:spcPts val="1200"/>
              </a:spcAft>
              <a:tabLst>
                <a:tab pos="5562600" algn="l"/>
              </a:tabLst>
            </a:pPr>
            <a:r>
              <a:rPr lang="en-GB" sz="5400" dirty="0" smtClean="0">
                <a:ea typeface="+mj-ea"/>
                <a:cs typeface="Times New Roman" pitchFamily="18" charset="0"/>
              </a:rPr>
              <a:t>	(with the use of control-based design criteria within the design process)</a:t>
            </a:r>
          </a:p>
          <a:p>
            <a:pPr algn="just">
              <a:tabLst>
                <a:tab pos="3581400" algn="l"/>
              </a:tabLst>
            </a:pPr>
            <a:r>
              <a:rPr lang="en-GB" sz="5400" b="1" dirty="0" smtClean="0">
                <a:ea typeface="+mj-ea"/>
                <a:cs typeface="Times New Roman" pitchFamily="18" charset="0"/>
              </a:rPr>
              <a:t>Two Application Cases: </a:t>
            </a:r>
            <a:r>
              <a:rPr lang="en-GB" sz="5400" i="1" dirty="0">
                <a:ea typeface="+mj-ea"/>
                <a:cs typeface="Times New Roman" pitchFamily="18" charset="0"/>
              </a:rPr>
              <a:t>P</a:t>
            </a:r>
            <a:r>
              <a:rPr lang="en-GB" sz="5400" i="1" dirty="0" smtClean="0">
                <a:ea typeface="+mj-ea"/>
                <a:cs typeface="Times New Roman" pitchFamily="18" charset="0"/>
              </a:rPr>
              <a:t>ick-and-Place operations </a:t>
            </a:r>
            <a:r>
              <a:rPr lang="en-GB" sz="5400" dirty="0" smtClean="0">
                <a:ea typeface="+mj-ea"/>
                <a:cs typeface="Times New Roman" pitchFamily="18" charset="0"/>
              </a:rPr>
              <a:t>and </a:t>
            </a:r>
            <a:r>
              <a:rPr lang="en-GB" sz="5400" i="1" dirty="0" smtClean="0">
                <a:ea typeface="+mj-ea"/>
                <a:cs typeface="Times New Roman" pitchFamily="18" charset="0"/>
              </a:rPr>
              <a:t>milling of soft materials</a:t>
            </a:r>
            <a:endParaRPr kumimoji="0" lang="en-US" sz="540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1035" name="Picture 11" descr="http://assises2008.irccyn.ec-nantes.fr/images/logos/irccyn_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06" y="7155694"/>
            <a:ext cx="8079298" cy="212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tecnalia.com/images/stories/Logo%20TECNALIA%20Inspirin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91" y="6904707"/>
            <a:ext cx="100679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17732275" y="593950"/>
            <a:ext cx="11954719" cy="5320531"/>
          </a:xfrm>
          <a:prstGeom prst="rect">
            <a:avLst/>
          </a:prstGeom>
          <a:gradFill flip="none" rotWithShape="0">
            <a:gsLst>
              <a:gs pos="0">
                <a:schemeClr val="accent6">
                  <a:lumMod val="60000"/>
                  <a:lumOff val="4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l="-100000" b="-100000"/>
          </a:gradFill>
          <a:ln w="177800" cap="rnd" cmpd="sng">
            <a:solidFill>
              <a:schemeClr val="accent1"/>
            </a:solidFill>
          </a:ln>
          <a:effectLst>
            <a:softEdge rad="127000"/>
          </a:effectLst>
        </p:spPr>
        <p:txBody>
          <a:bodyPr vert="horz" lIns="295232" tIns="147616" rIns="295232" bIns="147616" rtlCol="0" anchor="ctr">
            <a:noAutofit/>
          </a:bodyPr>
          <a:lstStyle/>
          <a:p>
            <a:pPr indent="360000">
              <a:tabLst>
                <a:tab pos="4572000" algn="l"/>
              </a:tabLst>
            </a:pPr>
            <a:r>
              <a:rPr lang="en-US" sz="4800" b="1" dirty="0" smtClean="0"/>
              <a:t>Project ID:	</a:t>
            </a:r>
            <a:r>
              <a:rPr lang="en-US" sz="4800" dirty="0" smtClean="0"/>
              <a:t>ANR-11-BS03-0006</a:t>
            </a:r>
          </a:p>
          <a:p>
            <a:pPr indent="360000">
              <a:tabLst>
                <a:tab pos="4572000" algn="l"/>
              </a:tabLst>
            </a:pPr>
            <a:r>
              <a:rPr lang="en-US" sz="4800" b="1" dirty="0" smtClean="0"/>
              <a:t>Starting:</a:t>
            </a:r>
            <a:r>
              <a:rPr lang="en-US" sz="4800" dirty="0" smtClean="0"/>
              <a:t> 	October 15, 2011</a:t>
            </a:r>
          </a:p>
          <a:p>
            <a:pPr indent="360000">
              <a:tabLst>
                <a:tab pos="4572000" algn="l"/>
              </a:tabLst>
            </a:pPr>
            <a:r>
              <a:rPr lang="en-US" sz="4800" b="1" dirty="0" smtClean="0"/>
              <a:t>End:</a:t>
            </a:r>
            <a:r>
              <a:rPr lang="en-US" sz="4800" dirty="0" smtClean="0"/>
              <a:t> 	October 14, 2015</a:t>
            </a:r>
          </a:p>
          <a:p>
            <a:pPr indent="360000">
              <a:tabLst>
                <a:tab pos="4572000" algn="l"/>
              </a:tabLst>
            </a:pPr>
            <a:r>
              <a:rPr lang="en-US" sz="4800" b="1" dirty="0" smtClean="0"/>
              <a:t>Funding:	</a:t>
            </a:r>
            <a:r>
              <a:rPr lang="en-US" sz="4800" dirty="0" smtClean="0"/>
              <a:t>823,000 €</a:t>
            </a:r>
          </a:p>
          <a:p>
            <a:pPr indent="360000">
              <a:tabLst>
                <a:tab pos="4572000" algn="l"/>
              </a:tabLst>
            </a:pPr>
            <a:r>
              <a:rPr lang="en-US" sz="4800" b="1" dirty="0" err="1" smtClean="0"/>
              <a:t>Nb</a:t>
            </a:r>
            <a:r>
              <a:rPr lang="en-US" sz="4800" b="1" dirty="0" smtClean="0"/>
              <a:t> of partners: 	</a:t>
            </a:r>
            <a:r>
              <a:rPr lang="en-US" sz="4800" dirty="0" smtClean="0"/>
              <a:t>3</a:t>
            </a:r>
          </a:p>
          <a:p>
            <a:pPr indent="360000">
              <a:tabLst>
                <a:tab pos="4572000" algn="l"/>
              </a:tabLst>
            </a:pPr>
            <a:r>
              <a:rPr lang="en-US" sz="4800" b="1" smtClean="0"/>
              <a:t>Takes </a:t>
            </a:r>
            <a:r>
              <a:rPr lang="en-US" sz="4800" b="1" dirty="0" smtClean="0"/>
              <a:t>part in the </a:t>
            </a:r>
            <a:r>
              <a:rPr lang="en-US" sz="4800" b="1" i="1" dirty="0" err="1" smtClean="0"/>
              <a:t>EquipEx</a:t>
            </a:r>
            <a:r>
              <a:rPr lang="en-US" sz="4800" b="1" i="1" dirty="0" smtClean="0"/>
              <a:t> </a:t>
            </a:r>
            <a:r>
              <a:rPr lang="en-US" sz="4800" b="1" i="1" dirty="0" err="1" smtClean="0"/>
              <a:t>RobotEx</a:t>
            </a:r>
            <a:endParaRPr kumimoji="0" lang="en-US" sz="4800" b="1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22362" y="16291694"/>
            <a:ext cx="14257585" cy="2210645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77800" cap="rnd" cmpd="sng">
            <a:solidFill>
              <a:schemeClr val="accent1"/>
            </a:solidFill>
          </a:ln>
          <a:effectLst>
            <a:softEdge rad="127000"/>
          </a:effectLst>
        </p:spPr>
        <p:txBody>
          <a:bodyPr vert="horz" lIns="295232" tIns="147616" rIns="295232" bIns="147616" rtlCol="0" anchor="t" anchorCtr="0">
            <a:noAutofit/>
          </a:bodyPr>
          <a:lstStyle/>
          <a:p>
            <a:pPr algn="ctr">
              <a:spcAft>
                <a:spcPts val="1200"/>
              </a:spcAft>
              <a:tabLst>
                <a:tab pos="3581400" algn="l"/>
              </a:tabLst>
            </a:pPr>
            <a:r>
              <a:rPr lang="en-US" sz="5400" b="1" dirty="0" smtClean="0"/>
              <a:t>Development of a Robot for Pick-and-Place Operations (</a:t>
            </a:r>
            <a:r>
              <a:rPr lang="en-US" sz="5400" b="1" dirty="0" err="1" smtClean="0"/>
              <a:t>IRCCyN</a:t>
            </a:r>
            <a:r>
              <a:rPr lang="en-US" sz="5400" b="1" dirty="0" smtClean="0"/>
              <a:t> / </a:t>
            </a:r>
            <a:r>
              <a:rPr lang="en-US" sz="5400" b="1" dirty="0" err="1" smtClean="0"/>
              <a:t>Tecnalia</a:t>
            </a:r>
            <a:r>
              <a:rPr lang="en-US" sz="5400" b="1" dirty="0" smtClean="0"/>
              <a:t>)</a:t>
            </a:r>
          </a:p>
          <a:p>
            <a:pPr algn="just">
              <a:spcAft>
                <a:spcPts val="1200"/>
              </a:spcAft>
              <a:tabLst>
                <a:tab pos="3581400" algn="l"/>
              </a:tabLst>
            </a:pPr>
            <a:endParaRPr lang="en-US" sz="3600" b="1" dirty="0"/>
          </a:p>
          <a:p>
            <a:pPr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4800" b="1" dirty="0" smtClean="0"/>
              <a:t>Specifications: </a:t>
            </a:r>
            <a:r>
              <a:rPr lang="en-US" sz="4800" dirty="0" smtClean="0"/>
              <a:t>3 </a:t>
            </a:r>
            <a:r>
              <a:rPr lang="en-US" sz="4800" dirty="0" err="1" smtClean="0"/>
              <a:t>dof</a:t>
            </a:r>
            <a:r>
              <a:rPr lang="en-US" sz="4800" dirty="0" smtClean="0"/>
              <a:t> robot (</a:t>
            </a:r>
            <a:r>
              <a:rPr lang="en-US" sz="4800" dirty="0" err="1" smtClean="0"/>
              <a:t>Tx</a:t>
            </a:r>
            <a:r>
              <a:rPr lang="en-US" sz="4800" dirty="0" smtClean="0"/>
              <a:t> </a:t>
            </a:r>
            <a:r>
              <a:rPr lang="en-US" sz="4800" dirty="0" err="1" smtClean="0"/>
              <a:t>Tz</a:t>
            </a:r>
            <a:r>
              <a:rPr lang="en-US" sz="4800" dirty="0" smtClean="0"/>
              <a:t> </a:t>
            </a:r>
            <a:r>
              <a:rPr lang="en-US" sz="4800" dirty="0" err="1" smtClean="0"/>
              <a:t>Rz</a:t>
            </a:r>
            <a:r>
              <a:rPr lang="en-US" sz="4800" dirty="0" smtClean="0"/>
              <a:t>)</a:t>
            </a:r>
          </a:p>
          <a:p>
            <a:pPr>
              <a:tabLst>
                <a:tab pos="3581400" algn="l"/>
              </a:tabLst>
            </a:pPr>
            <a:r>
              <a:rPr lang="en-US" sz="4800" b="1" dirty="0" smtClean="0"/>
              <a:t>Robot Design Approach</a:t>
            </a:r>
          </a:p>
          <a:p>
            <a:pPr marL="711200"/>
            <a:r>
              <a:rPr lang="en-US" sz="4800" dirty="0" smtClean="0"/>
              <a:t>2T Parallel robot </a:t>
            </a:r>
            <a:r>
              <a:rPr lang="en-US" sz="4800" b="1" dirty="0" smtClean="0"/>
              <a:t>+</a:t>
            </a:r>
            <a:r>
              <a:rPr lang="en-US" sz="4800" dirty="0" smtClean="0"/>
              <a:t> motor mounted on the platform (</a:t>
            </a:r>
            <a:r>
              <a:rPr lang="en-US" sz="4800" dirty="0" err="1" smtClean="0"/>
              <a:t>Rz</a:t>
            </a:r>
            <a:r>
              <a:rPr lang="en-US" sz="4800" dirty="0" smtClean="0"/>
              <a:t>)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Definition of a new 2T parallel robot (IRSBot-2 – </a:t>
            </a:r>
            <a:r>
              <a:rPr lang="en-US" sz="4800" b="1" i="1" dirty="0" smtClean="0"/>
              <a:t>patented</a:t>
            </a:r>
            <a:r>
              <a:rPr lang="en-US" sz="4800" dirty="0" smtClean="0"/>
              <a:t>) with a spatial architecture (</a:t>
            </a:r>
            <a:r>
              <a:rPr lang="en-US" sz="4800" i="1" dirty="0" smtClean="0"/>
              <a:t>stiffer</a:t>
            </a:r>
            <a:r>
              <a:rPr lang="en-US" sz="4800" dirty="0" smtClean="0"/>
              <a:t>) 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Development of a task-oriented optimal design methodology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CAD drawings of the prototype</a:t>
            </a:r>
          </a:p>
          <a:p>
            <a:pPr marL="711200" algn="just"/>
            <a:r>
              <a:rPr lang="en-US" sz="4800" b="1" i="1" dirty="0" smtClean="0"/>
              <a:t>Prototype will be delivered in September 2014</a:t>
            </a:r>
          </a:p>
          <a:p>
            <a:pPr algn="just">
              <a:tabLst>
                <a:tab pos="457200" algn="l"/>
              </a:tabLst>
            </a:pPr>
            <a:endParaRPr lang="en-US" sz="4800" dirty="0" smtClean="0"/>
          </a:p>
          <a:p>
            <a:pPr>
              <a:tabLst>
                <a:tab pos="3581400" algn="l"/>
              </a:tabLst>
            </a:pPr>
            <a:r>
              <a:rPr lang="en-US" sz="4800" b="1" dirty="0" smtClean="0"/>
              <a:t>Simulated behavior (with CAD)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First nat. frequencies: 45Hz (Ty) / 55Hz (</a:t>
            </a:r>
            <a:r>
              <a:rPr lang="en-US" sz="4800" dirty="0" err="1" smtClean="0"/>
              <a:t>Tx</a:t>
            </a:r>
            <a:r>
              <a:rPr lang="en-US" sz="4800" dirty="0" smtClean="0"/>
              <a:t> </a:t>
            </a:r>
            <a:r>
              <a:rPr lang="en-US" sz="4800" dirty="0" err="1" smtClean="0"/>
              <a:t>Tz</a:t>
            </a:r>
            <a:r>
              <a:rPr lang="en-US" sz="4800" dirty="0" smtClean="0"/>
              <a:t>)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Deformations</a:t>
            </a:r>
            <a:r>
              <a:rPr lang="en-US" sz="4800" i="1" dirty="0" smtClean="0"/>
              <a:t> (</a:t>
            </a:r>
            <a:r>
              <a:rPr lang="en-US" sz="4800" i="1" dirty="0" err="1" smtClean="0"/>
              <a:t>Fy</a:t>
            </a:r>
            <a:r>
              <a:rPr lang="en-US" sz="4800" i="1" dirty="0" smtClean="0"/>
              <a:t>=20N):</a:t>
            </a:r>
            <a:r>
              <a:rPr lang="en-US" sz="4800" dirty="0" smtClean="0"/>
              <a:t> 136µm</a:t>
            </a:r>
            <a:r>
              <a:rPr lang="en-US" sz="4800" i="1" dirty="0" smtClean="0"/>
              <a:t> </a:t>
            </a:r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Peak / Mean torque: 250Nm / 120 Nm</a:t>
            </a:r>
            <a:r>
              <a:rPr lang="en-GB" sz="5400" dirty="0" smtClean="0"/>
              <a:t>	</a:t>
            </a:r>
            <a:endParaRPr kumimoji="0" lang="en-US" sz="5400" i="1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5428018" y="16291694"/>
            <a:ext cx="14257585" cy="2210645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77800" cap="rnd" cmpd="sng">
            <a:solidFill>
              <a:schemeClr val="accent1"/>
            </a:solidFill>
          </a:ln>
          <a:effectLst>
            <a:softEdge rad="127000"/>
          </a:effectLst>
        </p:spPr>
        <p:txBody>
          <a:bodyPr vert="horz" lIns="295232" tIns="147616" rIns="295232" bIns="147616" rtlCol="0" anchor="t" anchorCtr="0">
            <a:noAutofit/>
          </a:bodyPr>
          <a:lstStyle/>
          <a:p>
            <a:pPr algn="ctr">
              <a:spcAft>
                <a:spcPts val="1200"/>
              </a:spcAft>
              <a:tabLst>
                <a:tab pos="3581400" algn="l"/>
              </a:tabLst>
            </a:pPr>
            <a:r>
              <a:rPr lang="en-US" sz="5400" b="1" dirty="0" smtClean="0"/>
              <a:t>Development of a 5-Axis Fast Robot </a:t>
            </a:r>
            <a:r>
              <a:rPr lang="en-US" sz="5400" b="1" dirty="0"/>
              <a:t>for M</a:t>
            </a:r>
            <a:r>
              <a:rPr lang="en-US" sz="5400" b="1" dirty="0" smtClean="0"/>
              <a:t>illing </a:t>
            </a:r>
            <a:r>
              <a:rPr lang="en-US" sz="5400" b="1" dirty="0"/>
              <a:t>P</a:t>
            </a:r>
            <a:r>
              <a:rPr lang="en-US" sz="5400" b="1" dirty="0" smtClean="0"/>
              <a:t>ockets </a:t>
            </a:r>
            <a:r>
              <a:rPr lang="en-US" sz="5400" b="1" dirty="0"/>
              <a:t>in </a:t>
            </a:r>
            <a:r>
              <a:rPr lang="en-US" sz="5400" b="1" dirty="0" smtClean="0"/>
              <a:t>Long </a:t>
            </a:r>
            <a:r>
              <a:rPr lang="en-US" sz="5400" b="1" dirty="0"/>
              <a:t>P</a:t>
            </a:r>
            <a:r>
              <a:rPr lang="en-US" sz="5400" b="1" dirty="0" smtClean="0"/>
              <a:t>arts (LIRMM/ </a:t>
            </a:r>
            <a:r>
              <a:rPr lang="en-US" sz="5400" b="1" dirty="0" err="1" smtClean="0"/>
              <a:t>Tecnalia</a:t>
            </a:r>
            <a:r>
              <a:rPr lang="en-US" sz="5400" b="1" dirty="0" smtClean="0"/>
              <a:t>)</a:t>
            </a:r>
          </a:p>
          <a:p>
            <a:pPr algn="ctr">
              <a:spcAft>
                <a:spcPts val="1200"/>
              </a:spcAft>
              <a:tabLst>
                <a:tab pos="3581400" algn="l"/>
              </a:tabLst>
            </a:pPr>
            <a:endParaRPr lang="en-US" sz="3600" b="1" dirty="0"/>
          </a:p>
          <a:p>
            <a:pPr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4800" b="1" dirty="0" smtClean="0"/>
              <a:t>Specifications</a:t>
            </a:r>
          </a:p>
          <a:p>
            <a:pPr marL="711200"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4800" dirty="0" smtClean="0"/>
              <a:t>Left hand-right hand paradigm (3T1R // module + 1R pivoting table)</a:t>
            </a:r>
            <a:endParaRPr lang="en-US" sz="4800" dirty="0"/>
          </a:p>
          <a:p>
            <a:pPr marL="711200"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4800" dirty="0" smtClean="0"/>
              <a:t>Redundantly actuated (6 act./4 </a:t>
            </a:r>
            <a:r>
              <a:rPr lang="en-US" sz="4800" dirty="0" err="1" smtClean="0"/>
              <a:t>dof</a:t>
            </a:r>
            <a:r>
              <a:rPr lang="en-US" sz="4800" dirty="0" smtClean="0"/>
              <a:t> // module + pivoting gantry)</a:t>
            </a:r>
            <a:endParaRPr lang="en-US" sz="4800" dirty="0"/>
          </a:p>
          <a:p>
            <a:pPr marL="711200" algn="just">
              <a:spcAft>
                <a:spcPts val="1200"/>
              </a:spcAft>
              <a:tabLst>
                <a:tab pos="3581400" algn="l"/>
              </a:tabLst>
            </a:pPr>
            <a:r>
              <a:rPr lang="en-US" sz="4800" dirty="0" smtClean="0"/>
              <a:t>1m long elongated workspace</a:t>
            </a:r>
            <a:endParaRPr lang="en-US" sz="4800" b="1" dirty="0"/>
          </a:p>
          <a:p>
            <a:pPr>
              <a:spcAft>
                <a:spcPts val="1200"/>
              </a:spcAft>
              <a:tabLst>
                <a:tab pos="3581400" algn="l"/>
              </a:tabLst>
            </a:pPr>
            <a:r>
              <a:rPr lang="en-US" sz="4800" b="1" dirty="0" smtClean="0"/>
              <a:t>Design Approach</a:t>
            </a:r>
            <a:endParaRPr lang="en-US" sz="4800" b="1" dirty="0"/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Multi-criteria </a:t>
            </a:r>
            <a:r>
              <a:rPr lang="en-US" sz="4800" dirty="0" err="1" smtClean="0"/>
              <a:t>optim</a:t>
            </a:r>
            <a:r>
              <a:rPr lang="en-US" sz="4800" dirty="0" smtClean="0"/>
              <a:t>. (acceleration capability vs. precision)</a:t>
            </a:r>
            <a:endParaRPr lang="en-US" sz="4800" dirty="0"/>
          </a:p>
          <a:p>
            <a:pPr marL="711200" algn="just">
              <a:spcAft>
                <a:spcPts val="1200"/>
              </a:spcAft>
            </a:pPr>
            <a:r>
              <a:rPr lang="en-US" sz="4800" dirty="0" smtClean="0"/>
              <a:t>Conceptual design with practical realization in mind (non-concentric universal joints)</a:t>
            </a:r>
          </a:p>
          <a:p>
            <a:pPr>
              <a:spcAft>
                <a:spcPts val="1200"/>
              </a:spcAft>
              <a:tabLst>
                <a:tab pos="457200" algn="l"/>
              </a:tabLst>
            </a:pPr>
            <a:r>
              <a:rPr lang="en-US" sz="4800" b="1" dirty="0" smtClean="0"/>
              <a:t>Control</a:t>
            </a:r>
          </a:p>
          <a:p>
            <a:pPr marL="711200" algn="just">
              <a:spcAft>
                <a:spcPts val="1200"/>
              </a:spcAft>
              <a:buClr>
                <a:srgbClr val="990000"/>
              </a:buClr>
            </a:pPr>
            <a:r>
              <a:rPr lang="en-US" sz="4800" dirty="0" smtClean="0"/>
              <a:t> Development of a simulator of the robot</a:t>
            </a:r>
          </a:p>
          <a:p>
            <a:pPr marL="711200" algn="just">
              <a:spcAft>
                <a:spcPts val="1200"/>
              </a:spcAft>
              <a:buClr>
                <a:srgbClr val="990000"/>
              </a:buClr>
            </a:pPr>
            <a:r>
              <a:rPr kumimoji="0" lang="en-US" sz="48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Different control approaches implemented</a:t>
            </a:r>
          </a:p>
          <a:p>
            <a:pPr marL="711200" algn="just">
              <a:spcAft>
                <a:spcPts val="1200"/>
              </a:spcAft>
              <a:buClr>
                <a:srgbClr val="990000"/>
              </a:buClr>
            </a:pPr>
            <a:r>
              <a:rPr lang="en-US" sz="4800" baseline="0" dirty="0" smtClean="0">
                <a:ea typeface="+mj-ea"/>
                <a:cs typeface="Times New Roman" pitchFamily="18" charset="0"/>
              </a:rPr>
              <a:t> Adaptive controllers give</a:t>
            </a:r>
            <a:r>
              <a:rPr lang="en-US" sz="4800" dirty="0" smtClean="0">
                <a:ea typeface="+mj-ea"/>
                <a:cs typeface="Times New Roman" pitchFamily="18" charset="0"/>
              </a:rPr>
              <a:t> the best results</a:t>
            </a:r>
          </a:p>
          <a:p>
            <a:pPr marL="711200" algn="just">
              <a:spcAft>
                <a:spcPts val="1200"/>
              </a:spcAft>
              <a:buClr>
                <a:srgbClr val="990000"/>
              </a:buClr>
            </a:pPr>
            <a:r>
              <a:rPr kumimoji="0" lang="en-US" sz="480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Next: Real-time application on the prototype</a:t>
            </a:r>
            <a:endParaRPr kumimoji="0" lang="en-US" sz="480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104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61" y="32366360"/>
            <a:ext cx="6463226" cy="59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1" y="32366360"/>
            <a:ext cx="7634368" cy="59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logo_lirmm-long.jp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9711" r="5802" b="17505"/>
          <a:stretch/>
        </p:blipFill>
        <p:spPr>
          <a:xfrm>
            <a:off x="10377966" y="6714630"/>
            <a:ext cx="8650453" cy="3238677"/>
          </a:xfrm>
          <a:prstGeom prst="rect">
            <a:avLst/>
          </a:prstGeom>
        </p:spPr>
      </p:pic>
      <p:pic>
        <p:nvPicPr>
          <p:cNvPr id="3" name="Image 2" descr="4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t="8456" r="6172" b="15275"/>
          <a:stretch/>
        </p:blipFill>
        <p:spPr>
          <a:xfrm>
            <a:off x="16796171" y="32421486"/>
            <a:ext cx="11470220" cy="58413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78571" y="37268344"/>
            <a:ext cx="60787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/>
              <a:t>Prototype in April 2014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782721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258</Words>
  <Application>Microsoft Office PowerPoint</Application>
  <PresentationFormat>Personnalisé</PresentationFormat>
  <Paragraphs>39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BRIOT</dc:creator>
  <cp:lastModifiedBy>Sébastien BRIOT</cp:lastModifiedBy>
  <cp:revision>26</cp:revision>
  <dcterms:created xsi:type="dcterms:W3CDTF">2014-03-04T06:56:09Z</dcterms:created>
  <dcterms:modified xsi:type="dcterms:W3CDTF">2014-03-12T09:15:15Z</dcterms:modified>
</cp:coreProperties>
</file>